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handoutMasterIdLst>
    <p:handoutMasterId r:id="rId20"/>
  </p:handoutMasterIdLst>
  <p:sldIdLst>
    <p:sldId id="278" r:id="rId2"/>
    <p:sldId id="279" r:id="rId3"/>
    <p:sldId id="259" r:id="rId4"/>
    <p:sldId id="282" r:id="rId5"/>
    <p:sldId id="283" r:id="rId6"/>
    <p:sldId id="262" r:id="rId7"/>
    <p:sldId id="265" r:id="rId8"/>
    <p:sldId id="289" r:id="rId9"/>
    <p:sldId id="266" r:id="rId10"/>
    <p:sldId id="292" r:id="rId11"/>
    <p:sldId id="267" r:id="rId12"/>
    <p:sldId id="294" r:id="rId13"/>
    <p:sldId id="268" r:id="rId14"/>
    <p:sldId id="299" r:id="rId15"/>
    <p:sldId id="287" r:id="rId16"/>
    <p:sldId id="300" r:id="rId17"/>
    <p:sldId id="270" r:id="rId18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5950" autoAdjust="0"/>
  </p:normalViewPr>
  <p:slideViewPr>
    <p:cSldViewPr>
      <p:cViewPr>
        <p:scale>
          <a:sx n="82" d="100"/>
          <a:sy n="82" d="100"/>
        </p:scale>
        <p:origin x="-8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6" d="100"/>
          <a:sy n="36" d="100"/>
        </p:scale>
        <p:origin x="-1968" y="-90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Conducting Visits to Tribal Colleges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335E7-157F-48DC-A621-04B0088B4B50}" type="datetimeFigureOut">
              <a:rPr lang="en-US" smtClean="0"/>
              <a:t>8/8/2013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DA2DE-09D1-40A1-8DC9-7346319789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932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B2D77E2-61F1-4057-867C-47698C5B1911}" type="datetimeFigureOut">
              <a:rPr lang="en-US" smtClean="0"/>
              <a:t>8/8/2013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C8FD57F-D17B-4193-BDA6-FF6DE4C818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149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D57F-D17B-4193-BDA6-FF6DE4C8183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925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D57F-D17B-4193-BDA6-FF6DE4C818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263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D57F-D17B-4193-BDA6-FF6DE4C8183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822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2652-19E3-4896-920F-E990B1CB3674}" type="datetimeFigureOut">
              <a:rPr lang="en-US" smtClean="0"/>
              <a:pPr/>
              <a:t>8/8/2013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EBBF-6803-4A2E-82B9-14067E5D0C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2652-19E3-4896-920F-E990B1CB3674}" type="datetimeFigureOut">
              <a:rPr lang="en-US" smtClean="0"/>
              <a:pPr/>
              <a:t>8/8/2013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EBBF-6803-4A2E-82B9-14067E5D0C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2652-19E3-4896-920F-E990B1CB3674}" type="datetimeFigureOut">
              <a:rPr lang="en-US" smtClean="0"/>
              <a:pPr/>
              <a:t>8/8/2013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EBBF-6803-4A2E-82B9-14067E5D0C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2652-19E3-4896-920F-E990B1CB3674}" type="datetimeFigureOut">
              <a:rPr lang="en-US" smtClean="0"/>
              <a:pPr/>
              <a:t>8/8/2013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EBBF-6803-4A2E-82B9-14067E5D0C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2652-19E3-4896-920F-E990B1CB3674}" type="datetimeFigureOut">
              <a:rPr lang="en-US" smtClean="0"/>
              <a:pPr/>
              <a:t>8/8/2013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EBBF-6803-4A2E-82B9-14067E5D0C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2652-19E3-4896-920F-E990B1CB3674}" type="datetimeFigureOut">
              <a:rPr lang="en-US" smtClean="0"/>
              <a:pPr/>
              <a:t>8/8/2013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EBBF-6803-4A2E-82B9-14067E5D0C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2652-19E3-4896-920F-E990B1CB3674}" type="datetimeFigureOut">
              <a:rPr lang="en-US" smtClean="0"/>
              <a:pPr/>
              <a:t>8/8/2013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EBBF-6803-4A2E-82B9-14067E5D0C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2652-19E3-4896-920F-E990B1CB3674}" type="datetimeFigureOut">
              <a:rPr lang="en-US" smtClean="0"/>
              <a:pPr/>
              <a:t>8/8/2013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20EBBF-6803-4A2E-82B9-14067E5D0C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2652-19E3-4896-920F-E990B1CB3674}" type="datetimeFigureOut">
              <a:rPr lang="en-US" smtClean="0"/>
              <a:pPr/>
              <a:t>8/8/2013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EBBF-6803-4A2E-82B9-14067E5D0C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2652-19E3-4896-920F-E990B1CB3674}" type="datetimeFigureOut">
              <a:rPr lang="en-US" smtClean="0"/>
              <a:pPr/>
              <a:t>8/8/2013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520EBBF-6803-4A2E-82B9-14067E5D0C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6502652-19E3-4896-920F-E990B1CB3674}" type="datetimeFigureOut">
              <a:rPr lang="en-US" smtClean="0"/>
              <a:pPr/>
              <a:t>8/8/2013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EBBF-6803-4A2E-82B9-14067E5D0C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6502652-19E3-4896-920F-E990B1CB3674}" type="datetimeFigureOut">
              <a:rPr lang="en-US" smtClean="0"/>
              <a:pPr/>
              <a:t>8/8/2013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520EBBF-6803-4A2E-82B9-14067E5D0C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hec.org/resources/reports.cfm" TargetMode="External"/><Relationship Id="rId2" Type="http://schemas.openxmlformats.org/officeDocument/2006/relationships/hyperlink" Target="http://www.ncahlc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ryvanis@yahoo.co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MARYVANIS@YAHOO.COM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6172200" y="1676400"/>
            <a:ext cx="2590800" cy="4114800"/>
          </a:xfrm>
        </p:spPr>
        <p:txBody>
          <a:bodyPr>
            <a:normAutofit fontScale="90000"/>
          </a:bodyPr>
          <a:lstStyle/>
          <a:p>
            <a:r>
              <a:rPr lang="en-US" sz="3600" b="0" cap="none" dirty="0" smtClean="0">
                <a:latin typeface="+mn-lt"/>
              </a:rPr>
              <a:t>Presentation to Chief Academic Officers</a:t>
            </a:r>
            <a:br>
              <a:rPr lang="en-US" sz="3600" b="0" cap="none" dirty="0" smtClean="0">
                <a:latin typeface="+mn-lt"/>
              </a:rPr>
            </a:br>
            <a:r>
              <a:rPr lang="en-US" sz="3600" b="0" cap="none" dirty="0">
                <a:latin typeface="+mn-lt"/>
              </a:rPr>
              <a:t/>
            </a:r>
            <a:br>
              <a:rPr lang="en-US" sz="3600" b="0" cap="none" dirty="0">
                <a:latin typeface="+mn-lt"/>
              </a:rPr>
            </a:br>
            <a:r>
              <a:rPr lang="en-US" sz="2700" b="0" cap="none" dirty="0" smtClean="0">
                <a:latin typeface="+mn-lt"/>
              </a:rPr>
              <a:t>Mary I. Vanis, Ed.D</a:t>
            </a:r>
            <a:r>
              <a:rPr lang="en-US" sz="3600" b="0" cap="none" dirty="0" smtClean="0">
                <a:latin typeface="+mn-lt"/>
              </a:rPr>
              <a:t>.</a:t>
            </a:r>
            <a:br>
              <a:rPr lang="en-US" sz="3600" b="0" cap="none" dirty="0" smtClean="0">
                <a:latin typeface="+mn-lt"/>
              </a:rPr>
            </a:br>
            <a:r>
              <a:rPr lang="en-US" sz="2700" b="0" cap="none" dirty="0" smtClean="0">
                <a:latin typeface="+mn-lt"/>
              </a:rPr>
              <a:t>HLC Team</a:t>
            </a:r>
            <a:r>
              <a:rPr lang="en-US" sz="3600" b="0" cap="none" dirty="0" smtClean="0">
                <a:latin typeface="+mn-lt"/>
              </a:rPr>
              <a:t> </a:t>
            </a:r>
            <a:r>
              <a:rPr lang="en-US" sz="2700" b="0" cap="none" dirty="0" smtClean="0">
                <a:latin typeface="+mn-lt"/>
              </a:rPr>
              <a:t>Chair &amp; Peer Reviewer</a:t>
            </a:r>
            <a:r>
              <a:rPr lang="en-US" sz="3600" b="0" cap="none" dirty="0">
                <a:latin typeface="+mn-lt"/>
              </a:rPr>
              <a:t/>
            </a:r>
            <a:br>
              <a:rPr lang="en-US" sz="3600" b="0" cap="none" dirty="0">
                <a:latin typeface="+mn-lt"/>
              </a:rPr>
            </a:br>
            <a:r>
              <a:rPr lang="en-US" sz="3600" b="0" cap="none" dirty="0" smtClean="0">
                <a:latin typeface="+mn-lt"/>
              </a:rPr>
              <a:t/>
            </a:r>
            <a:br>
              <a:rPr lang="en-US" sz="3600" b="0" cap="none" dirty="0" smtClean="0">
                <a:latin typeface="+mn-lt"/>
              </a:rPr>
            </a:br>
            <a:r>
              <a:rPr lang="en-US" sz="3600" b="0" cap="none" dirty="0">
                <a:latin typeface="+mn-lt"/>
              </a:rPr>
              <a:t/>
            </a:r>
            <a:br>
              <a:rPr lang="en-US" sz="3600" b="0" cap="none" dirty="0">
                <a:latin typeface="+mn-lt"/>
              </a:rPr>
            </a:br>
            <a:r>
              <a:rPr lang="en-US" sz="3600" b="0" cap="none" dirty="0" smtClean="0">
                <a:latin typeface="+mn-lt"/>
              </a:rPr>
              <a:t/>
            </a:r>
            <a:br>
              <a:rPr lang="en-US" sz="3600" b="0" cap="none" dirty="0" smtClean="0">
                <a:latin typeface="+mn-lt"/>
              </a:rPr>
            </a:br>
            <a:r>
              <a:rPr lang="en-US" sz="3600" b="0" cap="none" dirty="0">
                <a:latin typeface="+mn-lt"/>
              </a:rPr>
              <a:t/>
            </a:r>
            <a:br>
              <a:rPr lang="en-US" sz="3600" b="0" cap="none" dirty="0">
                <a:latin typeface="+mn-lt"/>
              </a:rPr>
            </a:br>
            <a:r>
              <a:rPr lang="en-US" sz="3600" b="0" cap="none" dirty="0" smtClean="0">
                <a:latin typeface="+mn-lt"/>
              </a:rPr>
              <a:t>Mary Vanis </a:t>
            </a:r>
            <a:br>
              <a:rPr lang="en-US" sz="3600" b="0" cap="none" dirty="0" smtClean="0">
                <a:latin typeface="+mn-lt"/>
              </a:rPr>
            </a:br>
            <a:r>
              <a:rPr lang="en-US" sz="3600" b="0" dirty="0" smtClean="0"/>
              <a:t/>
            </a:r>
            <a:br>
              <a:rPr lang="en-US" sz="3600" b="0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lang="en-US" sz="1800" i="1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228600" y="381000"/>
            <a:ext cx="8763000" cy="762000"/>
          </a:xfrm>
        </p:spPr>
        <p:txBody>
          <a:bodyPr>
            <a:noAutofit/>
          </a:bodyPr>
          <a:lstStyle/>
          <a:p>
            <a:endParaRPr lang="en-US" sz="5400" dirty="0" smtClean="0"/>
          </a:p>
          <a:p>
            <a:endParaRPr lang="en-US" sz="5400" dirty="0" smtClean="0"/>
          </a:p>
          <a:p>
            <a:endParaRPr lang="en-US" sz="5400" dirty="0" smtClean="0"/>
          </a:p>
          <a:p>
            <a:endParaRPr lang="en-US" sz="5400" dirty="0"/>
          </a:p>
          <a:p>
            <a:pPr algn="l"/>
            <a:endParaRPr lang="en-US" sz="4800" dirty="0" smtClean="0"/>
          </a:p>
          <a:p>
            <a:pPr algn="l"/>
            <a:endParaRPr lang="en-US" sz="4800" dirty="0" smtClean="0"/>
          </a:p>
          <a:p>
            <a:pPr algn="l"/>
            <a:endParaRPr lang="en-US" sz="4800" dirty="0" smtClean="0"/>
          </a:p>
          <a:p>
            <a:pPr algn="l"/>
            <a:endParaRPr lang="en-US" sz="4800" dirty="0" smtClean="0"/>
          </a:p>
          <a:p>
            <a:pPr algn="l"/>
            <a:endParaRPr lang="en-US" sz="4800" dirty="0" smtClean="0"/>
          </a:p>
          <a:p>
            <a:pPr algn="l"/>
            <a:endParaRPr lang="en-US" sz="4800" dirty="0" smtClean="0"/>
          </a:p>
          <a:p>
            <a:pPr algn="l"/>
            <a:endParaRPr lang="en-US" sz="4800" dirty="0" smtClean="0"/>
          </a:p>
          <a:p>
            <a:pPr algn="l"/>
            <a:endParaRPr lang="en-US" sz="4800" dirty="0" smtClean="0"/>
          </a:p>
          <a:p>
            <a:pPr algn="l"/>
            <a:endParaRPr lang="en-US" sz="4800" dirty="0" smtClean="0"/>
          </a:p>
          <a:p>
            <a:pPr algn="l"/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/>
              <a:t> </a:t>
            </a:r>
          </a:p>
          <a:p>
            <a:pPr algn="l"/>
            <a:endParaRPr lang="en-US" sz="5400" dirty="0" smtClean="0"/>
          </a:p>
          <a:p>
            <a:pPr algn="l"/>
            <a:endParaRPr lang="en-US" sz="5400" dirty="0" smtClean="0"/>
          </a:p>
          <a:p>
            <a:pPr algn="ctr"/>
            <a:r>
              <a:rPr lang="en-US" sz="4400" dirty="0" smtClean="0"/>
              <a:t>AIHEC 40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 Anniversary Conference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601200" y="32004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867400"/>
            <a:ext cx="2209800" cy="452120"/>
          </a:xfrm>
          <a:prstGeom prst="rect">
            <a:avLst/>
          </a:prstGeom>
        </p:spPr>
      </p:pic>
      <p:pic>
        <p:nvPicPr>
          <p:cNvPr id="1027" name="Picture 3" descr="C:\Users\Homero Lopez\Pictures\AutoCollage\Native American Images Round 4_AutoCollage_11_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00200"/>
            <a:ext cx="5715000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207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Understanding the Context</a:t>
            </a:r>
            <a:br>
              <a:rPr lang="en-US" sz="2800" dirty="0" smtClean="0"/>
            </a:br>
            <a:r>
              <a:rPr lang="en-US" sz="2800" dirty="0" smtClean="0"/>
              <a:t>Criterion Two:  Integrity – Ethical and Responsible Conduct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3916363"/>
          </a:xfrm>
          <a:ln>
            <a:solidFill>
              <a:schemeClr val="accent3"/>
            </a:solidFill>
          </a:ln>
        </p:spPr>
        <p:txBody>
          <a:bodyPr>
            <a:noAutofit/>
          </a:bodyPr>
          <a:lstStyle/>
          <a:p>
            <a:r>
              <a:rPr lang="en-US" sz="2800" dirty="0" smtClean="0"/>
              <a:t>Role of the Tribe &amp; It’s Charter</a:t>
            </a:r>
          </a:p>
          <a:p>
            <a:r>
              <a:rPr lang="en-US" sz="2800" dirty="0" smtClean="0"/>
              <a:t>Role of the Tribal Council</a:t>
            </a:r>
          </a:p>
          <a:p>
            <a:r>
              <a:rPr lang="en-US" sz="2800" dirty="0" smtClean="0"/>
              <a:t>Role of the College Board of Trustees</a:t>
            </a:r>
          </a:p>
          <a:p>
            <a:r>
              <a:rPr lang="en-US" sz="2800" dirty="0" smtClean="0"/>
              <a:t>College Leadership</a:t>
            </a:r>
          </a:p>
          <a:p>
            <a:endParaRPr lang="en-US" sz="2800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As CAOs, what are your greatest challenges in working with the HLC Team and issues of leadership and Integrity?</a:t>
            </a:r>
            <a:endParaRPr lang="en-US" sz="3200" b="1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593466"/>
            <a:ext cx="24384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4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3600"/>
            <a:ext cx="4038600" cy="3276601"/>
          </a:xfrm>
          <a:noFill/>
        </p:spPr>
        <p:txBody>
          <a:bodyPr>
            <a:noAutofit/>
          </a:bodyPr>
          <a:lstStyle/>
          <a:p>
            <a:r>
              <a:rPr lang="en-US" sz="3200" dirty="0" smtClean="0"/>
              <a:t>Criterion </a:t>
            </a:r>
            <a:r>
              <a:rPr lang="en-US" sz="3200" dirty="0"/>
              <a:t>Five:  Resources, Planning and Institutional Effectiveness</a:t>
            </a:r>
            <a:r>
              <a:rPr lang="en-US" sz="6000" dirty="0"/>
              <a:t/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685800"/>
            <a:ext cx="7848600" cy="91440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dirty="0"/>
              <a:t>Financial and </a:t>
            </a:r>
            <a:r>
              <a:rPr lang="en-US" sz="4800" dirty="0" smtClean="0"/>
              <a:t>Other Resources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1200"/>
            <a:ext cx="38862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1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44780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200" dirty="0"/>
              <a:t>Understanding the Context</a:t>
            </a:r>
            <a:br>
              <a:rPr lang="en-US" sz="3200" dirty="0"/>
            </a:br>
            <a:r>
              <a:rPr lang="en-US" sz="3200" dirty="0"/>
              <a:t>Criterion Five:  Resources, Planning and Institutional Effectiveness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267200"/>
          </a:xfrm>
          <a:ln>
            <a:solidFill>
              <a:schemeClr val="accent3"/>
            </a:solidFill>
          </a:ln>
        </p:spPr>
        <p:txBody>
          <a:bodyPr>
            <a:noAutofit/>
          </a:bodyPr>
          <a:lstStyle/>
          <a:p>
            <a:r>
              <a:rPr lang="en-US" sz="2800" dirty="0" smtClean="0"/>
              <a:t>The Wide </a:t>
            </a:r>
            <a:r>
              <a:rPr lang="en-US" sz="2800" dirty="0"/>
              <a:t>R</a:t>
            </a:r>
            <a:r>
              <a:rPr lang="en-US" sz="2800" dirty="0" smtClean="0"/>
              <a:t>ange of Federal Funding Sources and Regulations</a:t>
            </a:r>
          </a:p>
          <a:p>
            <a:r>
              <a:rPr lang="en-US" sz="2800" dirty="0" smtClean="0"/>
              <a:t>The Challenge of On-Going Fund Raising</a:t>
            </a:r>
          </a:p>
          <a:p>
            <a:r>
              <a:rPr lang="en-US" sz="2800" dirty="0" smtClean="0"/>
              <a:t>Tribal Contributions</a:t>
            </a:r>
          </a:p>
          <a:p>
            <a:r>
              <a:rPr lang="en-US" sz="2800" dirty="0" smtClean="0"/>
              <a:t>White House Executive Order</a:t>
            </a:r>
          </a:p>
          <a:p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What actions should you take to prepare for the question about sustainability of programs, services and funding?</a:t>
            </a:r>
            <a:endParaRPr lang="en-US" sz="3200" b="1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943600"/>
            <a:ext cx="24384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6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3600" dirty="0"/>
              <a:t>College Curriculum, Programs and Services to </a:t>
            </a:r>
            <a:r>
              <a:rPr lang="en-US" sz="3600" dirty="0" smtClean="0"/>
              <a:t>Students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657600" cy="457200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2800" dirty="0" smtClean="0"/>
              <a:t>Criterion </a:t>
            </a:r>
            <a:r>
              <a:rPr lang="en-US" sz="2800" dirty="0"/>
              <a:t>Three:  Teaching and Learning – Quality, Resources and </a:t>
            </a:r>
            <a:r>
              <a:rPr lang="en-US" sz="2800" dirty="0" smtClean="0"/>
              <a:t>Support</a:t>
            </a:r>
          </a:p>
          <a:p>
            <a:r>
              <a:rPr lang="en-US" sz="2800" dirty="0" smtClean="0"/>
              <a:t>Criterion </a:t>
            </a:r>
            <a:r>
              <a:rPr lang="en-US" sz="2800" dirty="0"/>
              <a:t>Four:  Teaching and Learning – Evaluation and Improvement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600200"/>
            <a:ext cx="4038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2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Understanding the Context</a:t>
            </a:r>
            <a:br>
              <a:rPr lang="en-US" sz="3200" dirty="0" smtClean="0"/>
            </a:br>
            <a:r>
              <a:rPr lang="en-US" sz="3200" dirty="0" smtClean="0"/>
              <a:t>Criterion Three and Four:  Teaching and Learning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495800"/>
          </a:xfrm>
          <a:ln>
            <a:solidFill>
              <a:schemeClr val="accent3"/>
            </a:solidFill>
          </a:ln>
        </p:spPr>
        <p:txBody>
          <a:bodyPr>
            <a:noAutofit/>
          </a:bodyPr>
          <a:lstStyle/>
          <a:p>
            <a:r>
              <a:rPr lang="en-US" sz="3400" dirty="0" smtClean="0"/>
              <a:t>Academic and Student Support Programs</a:t>
            </a:r>
          </a:p>
          <a:p>
            <a:r>
              <a:rPr lang="en-US" sz="3400" dirty="0" smtClean="0"/>
              <a:t>Faculty and Staff</a:t>
            </a:r>
          </a:p>
          <a:p>
            <a:r>
              <a:rPr lang="en-US" sz="3400" dirty="0" smtClean="0"/>
              <a:t>Preservation of Language and Culture</a:t>
            </a:r>
          </a:p>
          <a:p>
            <a:r>
              <a:rPr lang="en-US" sz="3400" dirty="0" smtClean="0"/>
              <a:t>Assessment</a:t>
            </a:r>
          </a:p>
          <a:p>
            <a:endParaRPr lang="en-US" sz="3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This is the heart and soul of what you do as a CAO.  What are your best hopes and worst fears in working with an HLC team?</a:t>
            </a:r>
            <a:endParaRPr lang="en-US" sz="3200" b="1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00"/>
            <a:ext cx="24384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4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Cultural Competencies/Awareness and Visit Logistics for HLC Peer Reviewers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3657600" cy="4572000"/>
          </a:xfrm>
        </p:spPr>
        <p:txBody>
          <a:bodyPr/>
          <a:lstStyle/>
          <a:p>
            <a:r>
              <a:rPr lang="en-US" dirty="0" smtClean="0"/>
              <a:t>Ceremonies and Customs</a:t>
            </a:r>
          </a:p>
          <a:p>
            <a:r>
              <a:rPr lang="en-US" dirty="0" smtClean="0"/>
              <a:t>Role of the Team Chair</a:t>
            </a:r>
          </a:p>
          <a:p>
            <a:r>
              <a:rPr lang="en-US" dirty="0" smtClean="0"/>
              <a:t>Communication</a:t>
            </a:r>
          </a:p>
          <a:p>
            <a:pPr marL="36576" indent="0">
              <a:buNone/>
            </a:pPr>
            <a:endParaRPr lang="en-US" dirty="0"/>
          </a:p>
          <a:p>
            <a:r>
              <a:rPr lang="en-US" sz="3200" b="1" dirty="0" smtClean="0"/>
              <a:t>What are some ways you can assure a successful visit?</a:t>
            </a:r>
            <a:endParaRPr lang="en-US" sz="3200" b="1" dirty="0"/>
          </a:p>
        </p:txBody>
      </p:sp>
      <p:pic>
        <p:nvPicPr>
          <p:cNvPr id="5" name="Picture 3" descr="C:\Users\Owner\Pictures\21ST CENTU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72560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55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Links to Publication: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hlinkClick r:id="rId2"/>
              </a:rPr>
              <a:t>http://www.ncahlc.org</a:t>
            </a:r>
            <a:endParaRPr lang="en-US" sz="4800" dirty="0" smtClean="0"/>
          </a:p>
          <a:p>
            <a:pPr marL="36576" indent="0">
              <a:buNone/>
            </a:pPr>
            <a:endParaRPr lang="en-US" dirty="0" smtClean="0"/>
          </a:p>
          <a:p>
            <a:r>
              <a:rPr lang="en-US" sz="4000" dirty="0">
                <a:hlinkClick r:id="rId3"/>
              </a:rPr>
              <a:t>http://</a:t>
            </a:r>
            <a:r>
              <a:rPr lang="en-US" sz="4000" dirty="0" smtClean="0">
                <a:hlinkClick r:id="rId3"/>
              </a:rPr>
              <a:t>www.aihec.org/resources/reports.cfm</a:t>
            </a:r>
            <a:endParaRPr lang="en-US" sz="4000" dirty="0" smtClean="0"/>
          </a:p>
          <a:p>
            <a:endParaRPr lang="en-US" sz="4000" dirty="0" smtClean="0">
              <a:hlinkClick r:id="rId4"/>
            </a:endParaRPr>
          </a:p>
          <a:p>
            <a:r>
              <a:rPr lang="en-US" sz="4000" dirty="0" smtClean="0">
                <a:hlinkClick r:id="rId4"/>
              </a:rPr>
              <a:t>maryvanis@yahoo.com</a:t>
            </a:r>
            <a:endParaRPr lang="en-US" sz="4000" dirty="0" smtClean="0"/>
          </a:p>
          <a:p>
            <a:pPr marL="36576" indent="0">
              <a:buNone/>
            </a:pPr>
            <a:endParaRPr lang="en-US" sz="4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86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907" y="304801"/>
            <a:ext cx="8166100" cy="48768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THANK YOU!</a:t>
            </a:r>
            <a:br>
              <a:rPr lang="en-US" sz="6000" dirty="0" smtClean="0"/>
            </a:b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52400"/>
            <a:ext cx="6629400" cy="1219200"/>
          </a:xfrm>
        </p:spPr>
        <p:txBody>
          <a:bodyPr>
            <a:normAutofit/>
          </a:bodyPr>
          <a:lstStyle/>
          <a:p>
            <a:pPr algn="ctr"/>
            <a:endParaRPr lang="en-US" sz="4000" dirty="0" smtClean="0">
              <a:hlinkClick r:id="rId2"/>
            </a:endParaRPr>
          </a:p>
          <a:p>
            <a:pPr algn="ctr"/>
            <a:endParaRPr lang="en-US" sz="8000" dirty="0" smtClean="0">
              <a:hlinkClick r:id="rId2"/>
            </a:endParaRPr>
          </a:p>
          <a:p>
            <a:pPr algn="ctr"/>
            <a:endParaRPr lang="en-US" sz="8000" dirty="0">
              <a:hlinkClick r:id="rId2"/>
            </a:endParaRPr>
          </a:p>
          <a:p>
            <a:pPr algn="ctr"/>
            <a:endParaRPr lang="en-US" sz="16000" dirty="0" smtClean="0">
              <a:hlinkClick r:id="rId2"/>
            </a:endParaRPr>
          </a:p>
          <a:p>
            <a:pPr algn="ctr"/>
            <a:endParaRPr lang="en-US" sz="16000" dirty="0">
              <a:hlinkClick r:id="rId2"/>
            </a:endParaRPr>
          </a:p>
          <a:p>
            <a:pPr algn="ctr"/>
            <a:endParaRPr lang="en-US" sz="16000" dirty="0" smtClean="0">
              <a:hlinkClick r:id="rId2"/>
            </a:endParaRPr>
          </a:p>
          <a:p>
            <a:pPr algn="ctr"/>
            <a:endParaRPr lang="en-US" sz="16000" dirty="0">
              <a:hlinkClick r:id="rId2"/>
            </a:endParaRPr>
          </a:p>
          <a:p>
            <a:pPr algn="ctr"/>
            <a:endParaRPr lang="en-US" sz="8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1447800"/>
            <a:ext cx="76009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7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209800"/>
            <a:ext cx="9144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Considerations for Peer Reviewers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0" y="304800"/>
            <a:ext cx="9144000" cy="2286000"/>
          </a:xfrm>
        </p:spPr>
        <p:txBody>
          <a:bodyPr>
            <a:normAutofit/>
          </a:bodyPr>
          <a:lstStyle/>
          <a:p>
            <a:pPr algn="ctr"/>
            <a:r>
              <a:rPr lang="en-US" sz="4400" b="1" i="1" dirty="0" smtClean="0"/>
              <a:t>Distinctive and Connected: </a:t>
            </a:r>
          </a:p>
          <a:p>
            <a:pPr algn="ctr"/>
            <a:r>
              <a:rPr lang="en-US" sz="4000" b="1" i="1" dirty="0" smtClean="0"/>
              <a:t>Tribal Colleges and Universities  and </a:t>
            </a:r>
          </a:p>
          <a:p>
            <a:pPr algn="ctr"/>
            <a:r>
              <a:rPr lang="en-US" sz="4000" b="1" i="1" dirty="0" smtClean="0"/>
              <a:t>HLC Accreditation </a:t>
            </a:r>
            <a:endParaRPr lang="en-US" sz="4000" b="1" i="1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600" y="3200400"/>
            <a:ext cx="45719" cy="457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943600"/>
            <a:ext cx="3124200" cy="528320"/>
          </a:xfrm>
          <a:prstGeom prst="rect">
            <a:avLst/>
          </a:prstGeom>
        </p:spPr>
      </p:pic>
      <p:pic>
        <p:nvPicPr>
          <p:cNvPr id="11" name="Picture 2" descr="C:\Users\Homero Lopez\Pictures\Native American Images Round 4\TCUmap_BuckskinHide_1NOV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048000"/>
            <a:ext cx="47244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34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44780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Tribal </a:t>
            </a:r>
            <a:r>
              <a:rPr lang="en-US" sz="4000" dirty="0"/>
              <a:t>Colleges and Universities </a:t>
            </a:r>
            <a:r>
              <a:rPr lang="en-US" sz="4000" dirty="0" smtClean="0"/>
              <a:t>and </a:t>
            </a:r>
            <a:br>
              <a:rPr lang="en-US" sz="4000" dirty="0" smtClean="0"/>
            </a:br>
            <a:r>
              <a:rPr lang="en-US" sz="4000" dirty="0" smtClean="0"/>
              <a:t>HLC </a:t>
            </a:r>
            <a:r>
              <a:rPr lang="en-US" sz="4000" dirty="0"/>
              <a:t>Accreditation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7" name="Subtitle 6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7467600" cy="3429000"/>
          </a:xfrm>
          <a:ln>
            <a:solidFill>
              <a:schemeClr val="accent3"/>
            </a:solidFill>
          </a:ln>
        </p:spPr>
        <p:txBody>
          <a:bodyPr>
            <a:noAutofit/>
          </a:bodyPr>
          <a:lstStyle/>
          <a:p>
            <a:r>
              <a:rPr lang="en-US" sz="4000" dirty="0"/>
              <a:t>37 </a:t>
            </a:r>
            <a:r>
              <a:rPr lang="en-US" sz="4000" dirty="0" smtClean="0"/>
              <a:t>Tribal </a:t>
            </a:r>
            <a:r>
              <a:rPr lang="en-US" sz="4000" dirty="0"/>
              <a:t>Colleges and Universities </a:t>
            </a:r>
            <a:r>
              <a:rPr lang="en-US" sz="4000" dirty="0" smtClean="0"/>
              <a:t>are serving </a:t>
            </a:r>
            <a:r>
              <a:rPr lang="en-US" sz="4000" dirty="0"/>
              <a:t>more  </a:t>
            </a:r>
            <a:r>
              <a:rPr lang="en-US" sz="4000" dirty="0" smtClean="0"/>
              <a:t>than 20,000 students</a:t>
            </a:r>
          </a:p>
          <a:p>
            <a:r>
              <a:rPr lang="en-US" sz="4000" dirty="0" smtClean="0"/>
              <a:t>75</a:t>
            </a:r>
            <a:r>
              <a:rPr lang="en-US" sz="4000" dirty="0"/>
              <a:t>% of the colleges are in the HLC </a:t>
            </a:r>
            <a:r>
              <a:rPr lang="en-US" sz="4000" dirty="0" smtClean="0"/>
              <a:t>Region</a:t>
            </a:r>
          </a:p>
          <a:p>
            <a:endParaRPr lang="en-US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191000" y="1752600"/>
            <a:ext cx="3657600" cy="4525963"/>
          </a:xfrm>
        </p:spPr>
        <p:txBody>
          <a:bodyPr/>
          <a:lstStyle/>
          <a:p>
            <a:pPr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91200"/>
            <a:ext cx="24384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6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Importance of Tribal Colleges &amp; Universities</a:t>
            </a:r>
            <a:br>
              <a:rPr lang="en-US" sz="3600" dirty="0" smtClean="0"/>
            </a:br>
            <a:r>
              <a:rPr lang="en-US" sz="3600" dirty="0" smtClean="0"/>
              <a:t>to the Higher Learning Commission</a:t>
            </a:r>
            <a:endParaRPr lang="en-US" sz="3600" dirty="0"/>
          </a:p>
        </p:txBody>
      </p:sp>
      <p:pic>
        <p:nvPicPr>
          <p:cNvPr id="6" name="Picture 2" descr="C:\Users\Homero Lopez\Pictures\Native American Images\Map of Tribal Colleges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895600"/>
            <a:ext cx="3429000" cy="3327400"/>
          </a:xfrm>
          <a:prstGeom prst="rect">
            <a:avLst/>
          </a:prstGeom>
          <a:noFill/>
        </p:spPr>
      </p:pic>
      <p:pic>
        <p:nvPicPr>
          <p:cNvPr id="5122" name="Picture 2" descr="C:\Users\Homero Lopez\Pictures\Native American Images Round 4\HLC Ma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895600"/>
            <a:ext cx="4572001" cy="33528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105400" y="2133600"/>
            <a:ext cx="3733800" cy="6096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Map of TCUs in 11 HLC States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09600" y="2209800"/>
            <a:ext cx="3886200" cy="45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Map of the 19 HLC States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08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Project Background</a:t>
            </a:r>
            <a:br>
              <a:rPr lang="en-US" sz="4000" dirty="0" smtClean="0"/>
            </a:br>
            <a:r>
              <a:rPr lang="en-US" sz="3600" i="1" dirty="0" smtClean="0"/>
              <a:t>Distinctive and Connected:  Tribal Colleges and Universities and HLC Accreditation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362200"/>
            <a:ext cx="6019800" cy="4114800"/>
          </a:xfrm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Directive of Dr. Sylvia Manning, HLC President</a:t>
            </a:r>
          </a:p>
          <a:p>
            <a:r>
              <a:rPr lang="en-US" dirty="0" smtClean="0"/>
              <a:t>Collaborative Team:   HLC Peer Reviewers,  AIHEC Leadership,   and HLC Liaisons</a:t>
            </a:r>
          </a:p>
          <a:p>
            <a:r>
              <a:rPr lang="en-US" dirty="0" smtClean="0"/>
              <a:t>Reflects Unique Aspects of TCUs   and Challenges with Accreditation requirements</a:t>
            </a:r>
          </a:p>
          <a:p>
            <a:pPr>
              <a:buNone/>
            </a:pPr>
            <a:endParaRPr lang="en-US" sz="3200" dirty="0"/>
          </a:p>
        </p:txBody>
      </p:sp>
      <p:pic>
        <p:nvPicPr>
          <p:cNvPr id="6147" name="Picture 3" descr="C:\Users\Homero Lopez\Pictures\Native American Images AutoCollague 4.2.13\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62200"/>
            <a:ext cx="2362200" cy="3276600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91200"/>
            <a:ext cx="24384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6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Focus of Today’s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962400"/>
          </a:xfrm>
          <a:ln>
            <a:solidFill>
              <a:schemeClr val="accent3"/>
            </a:solidFill>
          </a:ln>
        </p:spPr>
        <p:txBody>
          <a:bodyPr>
            <a:noAutofit/>
          </a:bodyPr>
          <a:lstStyle/>
          <a:p>
            <a:r>
              <a:rPr lang="en-US" sz="3400" dirty="0" smtClean="0"/>
              <a:t>Share the Rationale and Purpose of the New Document</a:t>
            </a:r>
          </a:p>
          <a:p>
            <a:r>
              <a:rPr lang="en-US" sz="3400" dirty="0" smtClean="0"/>
              <a:t>Review the Highlights of the Document</a:t>
            </a:r>
          </a:p>
          <a:p>
            <a:r>
              <a:rPr lang="en-US" sz="3400" dirty="0" smtClean="0"/>
              <a:t>Discuss Challenges, Questions and Ideas on how to best use the document in HLC training of peer reviewers.</a:t>
            </a:r>
          </a:p>
          <a:p>
            <a:endParaRPr lang="en-US" sz="34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91200"/>
            <a:ext cx="24384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7467600" cy="114300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Tribal Colleges and Universities Defined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1524000" y="1752600"/>
            <a:ext cx="5486400" cy="121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Criterion One:  Mission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00050" y="2514600"/>
            <a:ext cx="8134350" cy="3505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Owner\Pictures\HELP A STUDENT HELP A ATRI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37" y="2494344"/>
            <a:ext cx="8305800" cy="360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07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Understanding the Context Criterion One: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657600" cy="4525963"/>
          </a:xfrm>
          <a:ln>
            <a:solidFill>
              <a:schemeClr val="accent3"/>
            </a:solidFill>
          </a:ln>
        </p:spPr>
        <p:txBody>
          <a:bodyPr>
            <a:noAutofit/>
          </a:bodyPr>
          <a:lstStyle/>
          <a:p>
            <a:r>
              <a:rPr lang="en-US" sz="2800" dirty="0" smtClean="0"/>
              <a:t>Federal Definition</a:t>
            </a:r>
          </a:p>
          <a:p>
            <a:r>
              <a:rPr lang="en-US" sz="2800" dirty="0" smtClean="0"/>
              <a:t>Balance of Multiple Roles of TCUs</a:t>
            </a:r>
          </a:p>
          <a:p>
            <a:r>
              <a:rPr lang="en-US" sz="2800" dirty="0" smtClean="0"/>
              <a:t>Vision and Mission of TCUs</a:t>
            </a:r>
          </a:p>
          <a:p>
            <a:r>
              <a:rPr lang="en-US" sz="2800" dirty="0" smtClean="0"/>
              <a:t>Culture and Traditions</a:t>
            </a:r>
          </a:p>
          <a:p>
            <a:r>
              <a:rPr lang="en-US" sz="2800" dirty="0" smtClean="0"/>
              <a:t>Role of Elders</a:t>
            </a:r>
          </a:p>
          <a:p>
            <a:pPr marL="36576" indent="0">
              <a:buNone/>
            </a:pP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36576" indent="0">
              <a:buNone/>
            </a:pPr>
            <a:endParaRPr lang="en-US" sz="2800" b="1" dirty="0"/>
          </a:p>
          <a:p>
            <a:r>
              <a:rPr lang="en-US" sz="4600" b="1" dirty="0" smtClean="0"/>
              <a:t>What </a:t>
            </a:r>
            <a:r>
              <a:rPr lang="en-US" sz="4600" b="1" dirty="0"/>
              <a:t>is </a:t>
            </a:r>
            <a:r>
              <a:rPr lang="en-US" sz="4600" b="1" dirty="0" smtClean="0"/>
              <a:t>most </a:t>
            </a:r>
            <a:r>
              <a:rPr lang="en-US" sz="4600" b="1" dirty="0"/>
              <a:t>important </a:t>
            </a:r>
            <a:r>
              <a:rPr lang="en-US" sz="4600" b="1" dirty="0" smtClean="0"/>
              <a:t>for </a:t>
            </a:r>
            <a:r>
              <a:rPr lang="en-US" sz="4600" b="1" dirty="0"/>
              <a:t>a team to know about </a:t>
            </a:r>
            <a:r>
              <a:rPr lang="en-US" sz="4600" b="1" dirty="0" smtClean="0"/>
              <a:t> your college for your tribe and community ?</a:t>
            </a:r>
            <a:endParaRPr lang="en-US" sz="4600" b="1" dirty="0"/>
          </a:p>
          <a:p>
            <a:endParaRPr lang="en-US" sz="2800" b="1" dirty="0"/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0"/>
            <a:ext cx="24384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4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Federal Legislation and Tribal Commitment -- Governan</a:t>
            </a:r>
            <a:r>
              <a:rPr lang="en-US" sz="4000" dirty="0" smtClean="0"/>
              <a:t>ce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Criterion </a:t>
            </a:r>
            <a:r>
              <a:rPr lang="en-US" sz="2800" dirty="0"/>
              <a:t>Two:  Integrity – Ethical and Responsible Conduct </a:t>
            </a:r>
          </a:p>
          <a:p>
            <a:pPr marL="36576" indent="0">
              <a:buNone/>
            </a:pP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590799"/>
            <a:ext cx="3733800" cy="400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4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83de5d1-f789-4d3a-8862-b6fadebe4854" xsi:nil="true"/>
    <Date_x0020_Psoted xmlns="883de5d1-f789-4d3a-8862-b6fadebe4854">2013-08-24T04:00:00+00:00</Date_x0020_Psote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9F13D8718B4349AA0C54D1FBC22748" ma:contentTypeVersion="2" ma:contentTypeDescription="Create a new document." ma:contentTypeScope="" ma:versionID="dfd72afa7f919d97c5e8ddd0d641d4a0">
  <xsd:schema xmlns:xsd="http://www.w3.org/2001/XMLSchema" xmlns:xs="http://www.w3.org/2001/XMLSchema" xmlns:p="http://schemas.microsoft.com/office/2006/metadata/properties" xmlns:ns2="883de5d1-f789-4d3a-8862-b6fadebe4854" targetNamespace="http://schemas.microsoft.com/office/2006/metadata/properties" ma:root="true" ma:fieldsID="cd8ac40ad8fef01ac2bbf5437265a855" ns2:_="">
    <xsd:import namespace="883de5d1-f789-4d3a-8862-b6fadebe4854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Date_x0020_Psot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3de5d1-f789-4d3a-8862-b6fadebe4854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Note"/>
      </xsd:simpleType>
    </xsd:element>
    <xsd:element name="Date_x0020_Psoted" ma:index="9" nillable="true" ma:displayName="Date Posted" ma:default="2015-08-24T00:00:00Z" ma:format="DateOnly" ma:internalName="Date_x0020_Psot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83CEA6-062D-4AC1-BD19-4F3886FAA439}"/>
</file>

<file path=customXml/itemProps2.xml><?xml version="1.0" encoding="utf-8"?>
<ds:datastoreItem xmlns:ds="http://schemas.openxmlformats.org/officeDocument/2006/customXml" ds:itemID="{7CB5AE26-A823-4A85-9C64-544497F7DCA5}"/>
</file>

<file path=customXml/itemProps3.xml><?xml version="1.0" encoding="utf-8"?>
<ds:datastoreItem xmlns:ds="http://schemas.openxmlformats.org/officeDocument/2006/customXml" ds:itemID="{74B6BDB7-FFB1-458A-B452-C28D7C03AE50}"/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926</TotalTime>
  <Words>418</Words>
  <Application>Microsoft Office PowerPoint</Application>
  <PresentationFormat>On-screen Show (4:3)</PresentationFormat>
  <Paragraphs>94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Technic</vt:lpstr>
      <vt:lpstr>Presentation to Chief Academic Officers  Mary I. Vanis, Ed.D. HLC Team Chair &amp; Peer Reviewer     Mary Vanis    </vt:lpstr>
      <vt:lpstr>Considerations for Peer Reviewers  </vt:lpstr>
      <vt:lpstr> Tribal Colleges and Universities and  HLC Accreditation </vt:lpstr>
      <vt:lpstr>Importance of Tribal Colleges &amp; Universities to the Higher Learning Commission</vt:lpstr>
      <vt:lpstr>  Project Background Distinctive and Connected:  Tribal Colleges and Universities and HLC Accreditation   </vt:lpstr>
      <vt:lpstr>Focus of Today’s Program</vt:lpstr>
      <vt:lpstr>Tribal Colleges and Universities Defined</vt:lpstr>
      <vt:lpstr>Understanding the Context Criterion One: Mission</vt:lpstr>
      <vt:lpstr>Federal Legislation and Tribal Commitment -- Governance</vt:lpstr>
      <vt:lpstr>Understanding the Context Criterion Two:  Integrity – Ethical and Responsible Conduct</vt:lpstr>
      <vt:lpstr>Criterion Five:  Resources, Planning and Institutional Effectiveness </vt:lpstr>
      <vt:lpstr>Understanding the Context Criterion Five:  Resources, Planning and Institutional Effectiveness</vt:lpstr>
      <vt:lpstr>College Curriculum, Programs and Services to Students</vt:lpstr>
      <vt:lpstr>Understanding the Context Criterion Three and Four:  Teaching and Learning</vt:lpstr>
      <vt:lpstr>Cultural Competencies/Awareness and Visit Logistics for HLC Peer Reviewers</vt:lpstr>
      <vt:lpstr>Electronic Links to Publication:</vt:lpstr>
      <vt:lpstr>THANK YOU!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Irene Vanis</dc:creator>
  <cp:lastModifiedBy>Mary Irene Vanis</cp:lastModifiedBy>
  <cp:revision>92</cp:revision>
  <cp:lastPrinted>2013-07-30T20:56:05Z</cp:lastPrinted>
  <dcterms:created xsi:type="dcterms:W3CDTF">2013-04-01T19:31:45Z</dcterms:created>
  <dcterms:modified xsi:type="dcterms:W3CDTF">2013-08-08T21:18:50Z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0x010100679F13D8718B4349AA0C54D1FBC22748</vt:lpwstr>
  </property>
</Properties>
</file>